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63" r:id="rId2"/>
    <p:sldId id="296" r:id="rId3"/>
    <p:sldId id="312" r:id="rId4"/>
    <p:sldId id="309" r:id="rId5"/>
    <p:sldId id="290" r:id="rId6"/>
    <p:sldId id="282" r:id="rId7"/>
    <p:sldId id="286" r:id="rId8"/>
    <p:sldId id="287" r:id="rId9"/>
    <p:sldId id="283" r:id="rId10"/>
    <p:sldId id="289" r:id="rId11"/>
    <p:sldId id="295" r:id="rId12"/>
    <p:sldId id="300" r:id="rId13"/>
    <p:sldId id="303" r:id="rId14"/>
    <p:sldId id="304" r:id="rId15"/>
    <p:sldId id="305" r:id="rId16"/>
    <p:sldId id="306" r:id="rId17"/>
    <p:sldId id="307" r:id="rId18"/>
    <p:sldId id="308" r:id="rId19"/>
    <p:sldId id="302" r:id="rId20"/>
    <p:sldId id="310" r:id="rId21"/>
    <p:sldId id="297" r:id="rId22"/>
    <p:sldId id="313" r:id="rId23"/>
  </p:sldIdLst>
  <p:sldSz cx="9144000" cy="6858000" type="screen4x3"/>
  <p:notesSz cx="9866313" cy="67357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5" autoAdjust="0"/>
    <p:restoredTop sz="57636" autoAdjust="0"/>
  </p:normalViewPr>
  <p:slideViewPr>
    <p:cSldViewPr>
      <p:cViewPr varScale="1">
        <p:scale>
          <a:sx n="42" d="100"/>
          <a:sy n="42" d="100"/>
        </p:scale>
        <p:origin x="2094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E468909-D889-4464-A329-DE5B01D10AFF}" type="datetimeFigureOut">
              <a:rPr lang="en-US"/>
              <a:pPr>
                <a:defRPr/>
              </a:pPr>
              <a:t>3/18/2019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7AB07EF-D9F9-4E99-A000-5177A4375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000" y="0"/>
            <a:ext cx="4276725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8DCE910-D791-44D7-9FFC-04369B47951D}" type="datetimeFigureOut">
              <a:rPr lang="en-US"/>
              <a:pPr>
                <a:defRPr/>
              </a:pPr>
              <a:t>3/18/2019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670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198813"/>
            <a:ext cx="7893050" cy="3032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5138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000" y="6397625"/>
            <a:ext cx="4276725" cy="336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14DBD88-2099-41C6-862F-7DEAC0AB95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ADC51E4-E9CF-468D-94F1-35C0EDF77330}" type="slidenum">
              <a:rPr lang="en-GB" altLang="en-US" smtClean="0">
                <a:latin typeface="Calibri" panose="020F0502020204030204" pitchFamily="34" charset="0"/>
              </a:rPr>
              <a:pPr/>
              <a:t>1</a:t>
            </a:fld>
            <a:endParaRPr lang="en-GB" altLang="en-US" smtClean="0">
              <a:latin typeface="Calibri" panose="020F050202020403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dirty="0" smtClean="0"/>
              <a:t>There is a lot that we can learn about Adapt</a:t>
            </a:r>
            <a:r>
              <a:rPr lang="en-GB" altLang="en-US" baseline="0" dirty="0" smtClean="0"/>
              <a:t> It that only two sessions will not be enough for us. 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baseline="0" dirty="0" smtClean="0"/>
              <a:t>Tell the story of the </a:t>
            </a:r>
            <a:r>
              <a:rPr lang="en-GB" altLang="en-US" baseline="0" dirty="0" err="1" smtClean="0"/>
              <a:t>Bamboko</a:t>
            </a:r>
            <a:r>
              <a:rPr lang="en-GB" altLang="en-US" baseline="0" dirty="0" smtClean="0"/>
              <a:t> project </a:t>
            </a:r>
            <a:r>
              <a:rPr lang="en-GB" altLang="en-US" baseline="0" smtClean="0"/>
              <a:t>in Cameroon</a:t>
            </a:r>
            <a:endParaRPr lang="en-GB" altLang="en-US" baseline="0" dirty="0" smtClean="0"/>
          </a:p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- 13 years ago I learned Adapt It fairly quickly on my own. 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- I trained a translator to use Adapt It and his remark was that with Adapt It, their translation will go at the speed of light. 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- Another language team told me that if they had started with Adapt It, they will have gone very far. </a:t>
            </a:r>
            <a:endParaRPr lang="en-US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9D956FE-8EC3-44AD-B63C-7A53FCEC9763}" type="slidenum">
              <a:rPr lang="en-US" altLang="en-US" smtClean="0">
                <a:latin typeface="Calibri" panose="020F0502020204030204" pitchFamily="34" charset="0"/>
              </a:rPr>
              <a:pPr/>
              <a:t>10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1DF0158-31D4-483D-8B41-26F50DAF7F19}" type="slidenum">
              <a:rPr lang="en-US" altLang="en-US" smtClean="0">
                <a:latin typeface="Calibri" panose="020F0502020204030204" pitchFamily="34" charset="0"/>
              </a:rPr>
              <a:pPr/>
              <a:t>11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Explain this in detail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1DF0158-31D4-483D-8B41-26F50DAF7F19}" type="slidenum">
              <a:rPr lang="en-US" altLang="en-US" smtClean="0">
                <a:latin typeface="Calibri" panose="020F0502020204030204" pitchFamily="34" charset="0"/>
              </a:rPr>
              <a:pPr/>
              <a:t>12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9256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Explain this in </a:t>
            </a:r>
            <a:r>
              <a:rPr lang="en-US" altLang="en-US" dirty="0" smtClean="0"/>
              <a:t>detail</a:t>
            </a:r>
          </a:p>
          <a:p>
            <a:r>
              <a:rPr lang="en-US" altLang="en-US" dirty="0" smtClean="0"/>
              <a:t>We you</a:t>
            </a:r>
            <a:r>
              <a:rPr lang="en-US" altLang="en-US" baseline="0" dirty="0" smtClean="0"/>
              <a:t> close Adapt It, that is when it writes the configuration files to ParaTExt so </a:t>
            </a:r>
            <a:r>
              <a:rPr lang="en-US" altLang="en-US" baseline="0" dirty="0" err="1" smtClean="0"/>
              <a:t>Paratext</a:t>
            </a:r>
            <a:r>
              <a:rPr lang="en-US" altLang="en-US" baseline="0" dirty="0" smtClean="0"/>
              <a:t> should be closed before that. </a:t>
            </a:r>
            <a:endParaRPr lang="en-US" alt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1DF0158-31D4-483D-8B41-26F50DAF7F19}" type="slidenum">
              <a:rPr lang="en-US" altLang="en-US" smtClean="0">
                <a:latin typeface="Calibri" panose="020F0502020204030204" pitchFamily="34" charset="0"/>
              </a:rPr>
              <a:pPr/>
              <a:t>13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9384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Explain this in detail</a:t>
            </a:r>
          </a:p>
          <a:p>
            <a:r>
              <a:rPr lang="en-US" altLang="en-US" dirty="0" smtClean="0"/>
              <a:t>A</a:t>
            </a:r>
            <a:r>
              <a:rPr lang="en-US" altLang="en-US" baseline="0" dirty="0" smtClean="0"/>
              <a:t> back translation project should be based on the source project so this might be better done in ParaTExt but be aware that this feature is available from within Adapt It</a:t>
            </a:r>
            <a:endParaRPr lang="en-US" alt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1DF0158-31D4-483D-8B41-26F50DAF7F19}" type="slidenum">
              <a:rPr lang="en-US" altLang="en-US" smtClean="0">
                <a:latin typeface="Calibri" panose="020F0502020204030204" pitchFamily="34" charset="0"/>
              </a:rPr>
              <a:pPr/>
              <a:t>14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402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Explain this in </a:t>
            </a:r>
            <a:r>
              <a:rPr lang="en-US" altLang="en-US" dirty="0" smtClean="0"/>
              <a:t>detail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Make sure ParaTExt is closed when you</a:t>
            </a:r>
            <a:r>
              <a:rPr lang="en-US" altLang="en-US" baseline="0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 close Adapt It. Collaboration doesn’t happen with both programs open. </a:t>
            </a:r>
            <a:endParaRPr lang="en-US" alt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1DF0158-31D4-483D-8B41-26F50DAF7F19}" type="slidenum">
              <a:rPr lang="en-US" altLang="en-US" smtClean="0">
                <a:latin typeface="Calibri" panose="020F0502020204030204" pitchFamily="34" charset="0"/>
              </a:rPr>
              <a:pPr/>
              <a:t>15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6569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Explain this in </a:t>
            </a:r>
            <a:r>
              <a:rPr lang="en-US" altLang="en-US" dirty="0" smtClean="0"/>
              <a:t>detail</a:t>
            </a:r>
          </a:p>
          <a:p>
            <a:r>
              <a:rPr lang="en-US" altLang="en-US" dirty="0" err="1" smtClean="0"/>
              <a:t>Samething</a:t>
            </a:r>
            <a:r>
              <a:rPr lang="en-US" altLang="en-US" baseline="0" dirty="0" smtClean="0"/>
              <a:t> </a:t>
            </a:r>
            <a:r>
              <a:rPr lang="en-US" altLang="en-US" baseline="0" dirty="0" err="1" smtClean="0"/>
              <a:t>Okumu</a:t>
            </a:r>
            <a:endParaRPr lang="en-US" alt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1DF0158-31D4-483D-8B41-26F50DAF7F19}" type="slidenum">
              <a:rPr lang="en-US" altLang="en-US" smtClean="0">
                <a:latin typeface="Calibri" panose="020F0502020204030204" pitchFamily="34" charset="0"/>
              </a:rPr>
              <a:pPr/>
              <a:t>16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1340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Explain this in detail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1DF0158-31D4-483D-8B41-26F50DAF7F19}" type="slidenum">
              <a:rPr lang="en-US" altLang="en-US" smtClean="0">
                <a:latin typeface="Calibri" panose="020F0502020204030204" pitchFamily="34" charset="0"/>
              </a:rPr>
              <a:pPr/>
              <a:t>17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1500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Explain this in detail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1DF0158-31D4-483D-8B41-26F50DAF7F19}" type="slidenum">
              <a:rPr lang="en-US" altLang="en-US" smtClean="0">
                <a:latin typeface="Calibri" panose="020F0502020204030204" pitchFamily="34" charset="0"/>
              </a:rPr>
              <a:pPr/>
              <a:t>18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4293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r>
              <a:rPr lang="en-US" altLang="en-US" sz="1000" kern="1200" dirty="0" smtClean="0">
                <a:solidFill>
                  <a:srgbClr val="FF0000"/>
                </a:solidFill>
                <a:latin typeface="+mn-lt"/>
                <a:ea typeface="ＭＳ Ｐゴシック" panose="020B0600070205080204" pitchFamily="34" charset="-128"/>
                <a:cs typeface="+mn-cs"/>
              </a:rPr>
              <a:t> This helps to speed up the adaptation process.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84281C5-C859-4B71-A9B2-303CDC977CE6}" type="slidenum">
              <a:rPr lang="en-US" altLang="en-US" smtClean="0">
                <a:latin typeface="Calibri" panose="020F0502020204030204" pitchFamily="34" charset="0"/>
              </a:rPr>
              <a:pPr/>
              <a:t>20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919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r>
              <a:rPr lang="en-US" altLang="en-US" sz="1000" kern="1200" dirty="0" smtClean="0">
                <a:solidFill>
                  <a:srgbClr val="FF0000"/>
                </a:solidFill>
                <a:latin typeface="+mn-lt"/>
                <a:ea typeface="ＭＳ Ｐゴシック" panose="020B0600070205080204" pitchFamily="34" charset="-128"/>
                <a:cs typeface="+mn-cs"/>
              </a:rPr>
              <a:t>As a language technology worker, you could be considered an</a:t>
            </a:r>
            <a:r>
              <a:rPr lang="en-US" altLang="en-US" sz="1000" kern="1200" baseline="0" dirty="0" smtClean="0">
                <a:solidFill>
                  <a:srgbClr val="FF0000"/>
                </a:solidFill>
                <a:latin typeface="+mn-lt"/>
                <a:ea typeface="ＭＳ Ｐゴシック" panose="020B0600070205080204" pitchFamily="34" charset="-128"/>
                <a:cs typeface="+mn-cs"/>
              </a:rPr>
              <a:t> Consultant, Trainer or Supporter so at the end of the two sessions, you should be able to met the following objectives: </a:t>
            </a:r>
          </a:p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endParaRPr lang="en-US" altLang="en-US" sz="1000" kern="1200" baseline="0" dirty="0" smtClean="0">
              <a:solidFill>
                <a:srgbClr val="FF0000"/>
              </a:solidFill>
              <a:latin typeface="+mn-lt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84281C5-C859-4B71-A9B2-303CDC977CE6}" type="slidenum">
              <a:rPr lang="en-US" altLang="en-US" smtClean="0">
                <a:latin typeface="Calibri" panose="020F0502020204030204" pitchFamily="34" charset="0"/>
              </a:rPr>
              <a:pPr/>
              <a:t>2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ECE1021-A95A-47AC-8CF2-9AF0315ED721}" type="slidenum">
              <a:rPr lang="en-US" altLang="en-US" smtClean="0">
                <a:latin typeface="Calibri" panose="020F0502020204030204" pitchFamily="34" charset="0"/>
              </a:rPr>
              <a:pPr/>
              <a:t>21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ECE1021-A95A-47AC-8CF2-9AF0315ED721}" type="slidenum">
              <a:rPr lang="en-US" altLang="en-US" smtClean="0">
                <a:latin typeface="Calibri" panose="020F0502020204030204" pitchFamily="34" charset="0"/>
              </a:rPr>
              <a:pPr/>
              <a:t>22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229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r>
              <a:rPr lang="en-US" altLang="en-US" sz="1000" kern="1200" dirty="0" smtClean="0">
                <a:solidFill>
                  <a:srgbClr val="FF0000"/>
                </a:solidFill>
                <a:latin typeface="+mn-lt"/>
                <a:ea typeface="ＭＳ Ｐゴシック" panose="020B0600070205080204" pitchFamily="34" charset="-128"/>
                <a:cs typeface="+mn-cs"/>
              </a:rPr>
              <a:t>If you are asked to teach </a:t>
            </a:r>
            <a:r>
              <a:rPr lang="en-US" altLang="en-US" sz="1000" kern="1200" dirty="0" err="1" smtClean="0">
                <a:solidFill>
                  <a:srgbClr val="FF0000"/>
                </a:solidFill>
                <a:latin typeface="+mn-lt"/>
                <a:ea typeface="ＭＳ Ｐゴシック" panose="020B0600070205080204" pitchFamily="34" charset="-128"/>
                <a:cs typeface="+mn-cs"/>
              </a:rPr>
              <a:t>AdaptIt</a:t>
            </a:r>
            <a:r>
              <a:rPr lang="en-US" altLang="en-US" sz="1000" kern="1200" dirty="0" smtClean="0">
                <a:solidFill>
                  <a:srgbClr val="FF0000"/>
                </a:solidFill>
                <a:latin typeface="+mn-lt"/>
                <a:ea typeface="ＭＳ Ｐゴシック" panose="020B0600070205080204" pitchFamily="34" charset="-128"/>
                <a:cs typeface="+mn-cs"/>
              </a:rPr>
              <a:t> in your</a:t>
            </a:r>
            <a:r>
              <a:rPr lang="en-US" altLang="en-US" sz="1000" kern="1200" baseline="0" dirty="0" smtClean="0">
                <a:solidFill>
                  <a:srgbClr val="FF0000"/>
                </a:solidFill>
                <a:latin typeface="+mn-lt"/>
                <a:ea typeface="ＭＳ Ｐゴシック" panose="020B0600070205080204" pitchFamily="34" charset="-128"/>
                <a:cs typeface="+mn-cs"/>
              </a:rPr>
              <a:t> branch, were will you go to for training materials?</a:t>
            </a:r>
            <a:endParaRPr lang="en-US" altLang="en-US" sz="1000" kern="1200" dirty="0" smtClean="0">
              <a:solidFill>
                <a:srgbClr val="FF0000"/>
              </a:solidFill>
              <a:latin typeface="+mn-lt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84281C5-C859-4B71-A9B2-303CDC977CE6}" type="slidenum">
              <a:rPr lang="en-US" altLang="en-US" smtClean="0">
                <a:latin typeface="Calibri" panose="020F0502020204030204" pitchFamily="34" charset="0"/>
              </a:rPr>
              <a:pPr/>
              <a:t>3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763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endParaRPr lang="en-US" altLang="en-US" sz="1000" kern="1200" dirty="0" smtClean="0">
              <a:solidFill>
                <a:srgbClr val="FF0000"/>
              </a:solidFill>
              <a:latin typeface="+mn-lt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84281C5-C859-4B71-A9B2-303CDC977CE6}" type="slidenum">
              <a:rPr lang="en-US" altLang="en-US" smtClean="0">
                <a:latin typeface="Calibri" panose="020F0502020204030204" pitchFamily="34" charset="0"/>
              </a:rPr>
              <a:pPr/>
              <a:t>4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7443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One person could actually do this rule if they are comfortable.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Collaboration helps to synchronise AdaptIt with ParaTExt  for cleaning up etc</a:t>
            </a:r>
            <a:endParaRPr lang="en-US" altLang="en-US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197367F-0674-4BBE-9D41-7F0EFDE15DDE}" type="slidenum">
              <a:rPr lang="en-US" altLang="en-US" smtClean="0">
                <a:latin typeface="Calibri" panose="020F0502020204030204" pitchFamily="34" charset="0"/>
              </a:rPr>
              <a:pPr/>
              <a:t>5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One of the strategies in use is to create a first draft with AdaptIt, then use ParaTExt to refine the draft towards a final translation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Adapt It also works well for doing a back translation. Back translations are when a translation is performed back to a language that a consultant can check for accuracy.</a:t>
            </a:r>
          </a:p>
          <a:p>
            <a:endParaRPr lang="en-US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9CBB1FD-38BB-45BF-B7F1-245BF6A36C33}" type="slidenum">
              <a:rPr lang="en-US" altLang="en-US" smtClean="0">
                <a:latin typeface="Calibri" panose="020F0502020204030204" pitchFamily="34" charset="0"/>
              </a:rPr>
              <a:pPr/>
              <a:t>6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So studies must be done ahead of time and the community must understand and accept.  When text is adapted, it is not yet a complete translation, it is only a pre-draft that the teams needs to work on again to produce the first draft. 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One of the strategies in use is to create a first draft with AdaptIt, then use ParaTExt to refine the draft towards a final translation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Adapt It also works well for doing a back translation. Back translations are when a translation is performed back to a language that a consultant can check for accuracy.</a:t>
            </a:r>
          </a:p>
          <a:p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9AEA21F-226E-4CA0-9EEE-070DD9BA493A}" type="slidenum">
              <a:rPr lang="en-US" altLang="en-US" smtClean="0">
                <a:latin typeface="Calibri" panose="020F0502020204030204" pitchFamily="34" charset="0"/>
              </a:rPr>
              <a:pPr/>
              <a:t>7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One person could actually do this rule if they are comfortable.</a:t>
            </a:r>
          </a:p>
          <a:p>
            <a:r>
              <a:rPr lang="en-US" altLang="en-US" smtClean="0">
                <a:ea typeface="ＭＳ Ｐゴシック" panose="020B0600070205080204" pitchFamily="34" charset="-128"/>
              </a:rPr>
              <a:t>Collaboration helps to synchronise AdaptIt with ParaTExt  for cleaning up etc</a:t>
            </a:r>
            <a:endParaRPr lang="en-US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1B4606C-45A6-4476-9F61-BD35F90F8312}" type="slidenum">
              <a:rPr lang="en-US" altLang="en-US" smtClean="0">
                <a:latin typeface="Calibri" panose="020F0502020204030204" pitchFamily="34" charset="0"/>
              </a:rPr>
              <a:pPr/>
              <a:t>8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-"/>
            </a:pPr>
            <a:r>
              <a:rPr lang="en-US" altLang="en-US" dirty="0" smtClean="0"/>
              <a:t>Word related especially with the subject, verb, object (</a:t>
            </a:r>
            <a:r>
              <a:rPr lang="en-US" altLang="en-US" dirty="0" err="1" smtClean="0"/>
              <a:t>svo</a:t>
            </a:r>
            <a:r>
              <a:rPr lang="en-US" altLang="en-US" dirty="0" smtClean="0"/>
              <a:t>) order</a:t>
            </a:r>
          </a:p>
          <a:p>
            <a:pPr marL="171450" indent="-171450">
              <a:buFontTx/>
              <a:buChar char="-"/>
            </a:pPr>
            <a:r>
              <a:rPr lang="en-US" altLang="en-US" dirty="0" smtClean="0"/>
              <a:t>During mobilization of the community for Bible translation, find out how people leave with their </a:t>
            </a:r>
            <a:r>
              <a:rPr lang="en-US" altLang="en-US" dirty="0" err="1" smtClean="0"/>
              <a:t>neighbours</a:t>
            </a:r>
            <a:r>
              <a:rPr lang="en-US" altLang="en-US" dirty="0" smtClean="0"/>
              <a:t>. 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885EB5A-8DF4-4C6C-AC02-3AA5C252C53E}" type="slidenum">
              <a:rPr lang="en-US" altLang="en-US" smtClean="0">
                <a:latin typeface="Calibri" panose="020F0502020204030204" pitchFamily="34" charset="0"/>
              </a:rPr>
              <a:pPr/>
              <a:t>9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den Otter LT\Pictures\2014 - Bamenda, Cameroon\BRTC Training\P1110011 (2).jpg"/>
          <p:cNvPicPr>
            <a:picLocks noChangeAspect="1" noChangeArrowheads="1"/>
          </p:cNvPicPr>
          <p:nvPr userDrawn="1"/>
        </p:nvPicPr>
        <p:blipFill rotWithShape="1">
          <a:blip r:embed="rId2" cstate="screen">
            <a:duotone>
              <a:prstClr val="black"/>
              <a:schemeClr val="accent6">
                <a:tint val="45000"/>
                <a:satMod val="400000"/>
              </a:schemeClr>
            </a:duotone>
            <a:extLst/>
          </a:blip>
          <a:srcRect/>
          <a:stretch/>
        </p:blipFill>
        <p:spPr bwMode="auto">
          <a:xfrm>
            <a:off x="2512" y="4653257"/>
            <a:ext cx="9161930" cy="2204744"/>
          </a:xfrm>
          <a:prstGeom prst="rect">
            <a:avLst/>
          </a:prstGeom>
          <a:noFill/>
          <a:extLst/>
        </p:spPr>
      </p:pic>
      <p:pic>
        <p:nvPicPr>
          <p:cNvPr id="5" name="Picture 4" descr="C:\Users\den Otter LT\Pictures\2014 - Bamenda, Cameroon\BRTC Training\P1110011 (2).jpg"/>
          <p:cNvPicPr>
            <a:picLocks noChangeAspect="1" noChangeArrowheads="1"/>
          </p:cNvPicPr>
          <p:nvPr userDrawn="1"/>
        </p:nvPicPr>
        <p:blipFill rotWithShape="1">
          <a:blip r:embed="rId3" cstate="screen">
            <a:duotone>
              <a:prstClr val="black"/>
              <a:schemeClr val="accent4">
                <a:tint val="45000"/>
                <a:satMod val="400000"/>
              </a:schemeClr>
            </a:duotone>
            <a:extLst/>
          </a:blip>
          <a:srcRect/>
          <a:stretch/>
        </p:blipFill>
        <p:spPr bwMode="auto">
          <a:xfrm>
            <a:off x="-9516" y="-15070"/>
            <a:ext cx="9161930" cy="4648006"/>
          </a:xfrm>
          <a:prstGeom prst="rect">
            <a:avLst/>
          </a:prstGeom>
          <a:noFill/>
          <a:extLst/>
        </p:spPr>
      </p:pic>
      <p:cxnSp>
        <p:nvCxnSpPr>
          <p:cNvPr id="6" name="Straight Connector 5"/>
          <p:cNvCxnSpPr/>
          <p:nvPr userDrawn="1"/>
        </p:nvCxnSpPr>
        <p:spPr>
          <a:xfrm>
            <a:off x="0" y="4632325"/>
            <a:ext cx="9144000" cy="2063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16"/>
          <p:cNvGrpSpPr>
            <a:grpSpLocks/>
          </p:cNvGrpSpPr>
          <p:nvPr userDrawn="1"/>
        </p:nvGrpSpPr>
        <p:grpSpPr bwMode="auto">
          <a:xfrm>
            <a:off x="341313" y="3573463"/>
            <a:ext cx="8440737" cy="2159000"/>
            <a:chOff x="451274" y="3573256"/>
            <a:chExt cx="8441206" cy="2160000"/>
          </a:xfrm>
        </p:grpSpPr>
        <p:pic>
          <p:nvPicPr>
            <p:cNvPr id="8" name="Picture 17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7936" y="3573256"/>
              <a:ext cx="1276048" cy="2160000"/>
            </a:xfrm>
            <a:prstGeom prst="rect">
              <a:avLst/>
            </a:prstGeom>
            <a:noFill/>
            <a:ln w="762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8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48434" y="4113256"/>
              <a:ext cx="1444046" cy="1080000"/>
            </a:xfrm>
            <a:prstGeom prst="rect">
              <a:avLst/>
            </a:prstGeom>
            <a:noFill/>
            <a:ln w="762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9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274" y="4113256"/>
              <a:ext cx="1569333" cy="1080000"/>
            </a:xfrm>
            <a:prstGeom prst="rect">
              <a:avLst/>
            </a:prstGeom>
            <a:noFill/>
            <a:ln w="762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0"/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74184" y="4113256"/>
              <a:ext cx="1440000" cy="1080000"/>
            </a:xfrm>
            <a:prstGeom prst="rect">
              <a:avLst/>
            </a:prstGeom>
            <a:noFill/>
            <a:ln w="762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1"/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3573257"/>
              <a:ext cx="1278000" cy="2159999"/>
            </a:xfrm>
            <a:prstGeom prst="rect">
              <a:avLst/>
            </a:prstGeom>
            <a:noFill/>
            <a:ln w="762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" name="TextBox 21"/>
          <p:cNvSpPr txBox="1">
            <a:spLocks noChangeArrowheads="1"/>
          </p:cNvSpPr>
          <p:nvPr userDrawn="1"/>
        </p:nvSpPr>
        <p:spPr bwMode="auto">
          <a:xfrm>
            <a:off x="6753225" y="6318250"/>
            <a:ext cx="2028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CA" altLang="en-US" sz="2000" b="1" smtClean="0">
                <a:solidFill>
                  <a:schemeClr val="bg1"/>
                </a:solidFill>
                <a:latin typeface="Calibri" panose="020F0502020204030204" pitchFamily="34" charset="0"/>
              </a:rPr>
              <a:t>www.CABTAL.org</a:t>
            </a:r>
          </a:p>
        </p:txBody>
      </p:sp>
      <p:grpSp>
        <p:nvGrpSpPr>
          <p:cNvPr id="14" name="Group 16"/>
          <p:cNvGrpSpPr>
            <a:grpSpLocks/>
          </p:cNvGrpSpPr>
          <p:nvPr userDrawn="1"/>
        </p:nvGrpSpPr>
        <p:grpSpPr bwMode="auto">
          <a:xfrm>
            <a:off x="3600450" y="6230938"/>
            <a:ext cx="1943100" cy="627062"/>
            <a:chOff x="3599892" y="6230872"/>
            <a:chExt cx="1944216" cy="627128"/>
          </a:xfrm>
        </p:grpSpPr>
        <p:sp>
          <p:nvSpPr>
            <p:cNvPr id="15" name="Round Same Side Corner Rectangle 14"/>
            <p:cNvSpPr/>
            <p:nvPr userDrawn="1"/>
          </p:nvSpPr>
          <p:spPr>
            <a:xfrm>
              <a:off x="3599892" y="6230872"/>
              <a:ext cx="1944216" cy="627128"/>
            </a:xfrm>
            <a:prstGeom prst="round2Same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pic>
          <p:nvPicPr>
            <p:cNvPr id="16" name="Picture 25"/>
            <p:cNvPicPr>
              <a:picLocks noChangeAspect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6737" y="6294804"/>
              <a:ext cx="1774668" cy="518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1591" y="2180456"/>
            <a:ext cx="6400800" cy="12485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86321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973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2050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2050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228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030A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303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030A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303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4590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4100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5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433664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839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000402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7729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91513" cy="720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484313"/>
            <a:ext cx="8291513" cy="4608512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08725"/>
            <a:ext cx="2133600" cy="2794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08725"/>
            <a:ext cx="2895600" cy="2794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08725"/>
            <a:ext cx="2133600" cy="2794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B35C527-A1B9-4D45-81B6-B932FFAE7A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946877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den Otter LT\Pictures\2014 - Bamenda, Cameroon\BRTC Training\P1110011 (2).jpg"/>
          <p:cNvPicPr>
            <a:picLocks noChangeAspect="1" noChangeArrowheads="1"/>
          </p:cNvPicPr>
          <p:nvPr/>
        </p:nvPicPr>
        <p:blipFill rotWithShape="1">
          <a:blip r:embed="rId10" cstate="screen">
            <a:duotone>
              <a:prstClr val="black"/>
              <a:schemeClr val="accent4">
                <a:tint val="45000"/>
                <a:satMod val="400000"/>
              </a:schemeClr>
            </a:duotone>
            <a:extLst/>
          </a:blip>
          <a:srcRect/>
          <a:stretch/>
        </p:blipFill>
        <p:spPr bwMode="auto">
          <a:xfrm>
            <a:off x="-17929" y="5970493"/>
            <a:ext cx="9161930" cy="887507"/>
          </a:xfrm>
          <a:prstGeom prst="rect">
            <a:avLst/>
          </a:prstGeom>
          <a:noFill/>
          <a:extLst/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CA" altLang="en-US" smtClean="0"/>
          </a:p>
        </p:txBody>
      </p:sp>
      <p:sp>
        <p:nvSpPr>
          <p:cNvPr id="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20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CA" altLang="en-US" smtClean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-17463" y="5970588"/>
            <a:ext cx="9161463" cy="0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0" name="Group 7"/>
          <p:cNvGrpSpPr>
            <a:grpSpLocks/>
          </p:cNvGrpSpPr>
          <p:nvPr/>
        </p:nvGrpSpPr>
        <p:grpSpPr bwMode="auto">
          <a:xfrm>
            <a:off x="3600450" y="6230938"/>
            <a:ext cx="1943100" cy="627062"/>
            <a:chOff x="3599892" y="6230872"/>
            <a:chExt cx="1944216" cy="627128"/>
          </a:xfrm>
        </p:grpSpPr>
        <p:sp>
          <p:nvSpPr>
            <p:cNvPr id="12" name="Round Same Side Corner Rectangle 11"/>
            <p:cNvSpPr/>
            <p:nvPr userDrawn="1"/>
          </p:nvSpPr>
          <p:spPr>
            <a:xfrm>
              <a:off x="3599892" y="6230872"/>
              <a:ext cx="1944216" cy="627128"/>
            </a:xfrm>
            <a:prstGeom prst="round2Same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pic>
          <p:nvPicPr>
            <p:cNvPr id="1033" name="Picture 12"/>
            <p:cNvPicPr>
              <a:picLocks noChangeAspect="1"/>
            </p:cNvPicPr>
            <p:nvPr userDrawn="1"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6737" y="6294804"/>
              <a:ext cx="1774668" cy="518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1" name="TextBox 14"/>
          <p:cNvSpPr txBox="1">
            <a:spLocks noChangeArrowheads="1"/>
          </p:cNvSpPr>
          <p:nvPr/>
        </p:nvSpPr>
        <p:spPr bwMode="auto">
          <a:xfrm>
            <a:off x="6753225" y="6318250"/>
            <a:ext cx="2028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CA" altLang="en-US" sz="2000" b="1" smtClean="0">
                <a:solidFill>
                  <a:schemeClr val="bg1"/>
                </a:solidFill>
                <a:latin typeface="Calibri" panose="020F0502020204030204" pitchFamily="34" charset="0"/>
              </a:rPr>
              <a:t>www.CABTAL.org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7" r:id="rId8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030A0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7030A0"/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7030A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030A0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7030A0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lingtran.net/A6+Adapt-It+Basics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ingtran.net/A6+Getting+Starte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0.png"/><Relationship Id="rId4" Type="http://schemas.openxmlformats.org/officeDocument/2006/relationships/hyperlink" Target="https://adapt-it.org/learn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dapt-it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81200"/>
            <a:ext cx="8328025" cy="698500"/>
          </a:xfrm>
        </p:spPr>
        <p:txBody>
          <a:bodyPr/>
          <a:lstStyle/>
          <a:p>
            <a:pPr eaLnBrk="1" hangingPunct="1"/>
            <a:r>
              <a:rPr lang="en-US" altLang="en-US" sz="4800" dirty="0" smtClean="0"/>
              <a:t> Adapt It Software</a:t>
            </a:r>
            <a:endParaRPr lang="en-US" altLang="en-US" sz="4800" b="1" dirty="0" smtClean="0"/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295400" y="3429000"/>
            <a:ext cx="6553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800" b="1" i="1" dirty="0">
                <a:solidFill>
                  <a:srgbClr val="7030A0"/>
                </a:solidFill>
                <a:latin typeface="Andika" panose="02000000000000000000" pitchFamily="2" charset="0"/>
                <a:cs typeface="Andika" panose="02000000000000000000" pitchFamily="2" charset="0"/>
              </a:rPr>
              <a:t>Frans </a:t>
            </a:r>
            <a:r>
              <a:rPr lang="en-US" altLang="en-US" sz="2800" b="1" i="1" dirty="0" smtClean="0">
                <a:solidFill>
                  <a:srgbClr val="7030A0"/>
                </a:solidFill>
                <a:latin typeface="Andika" panose="02000000000000000000" pitchFamily="2" charset="0"/>
                <a:cs typeface="Andika" panose="02000000000000000000" pitchFamily="2" charset="0"/>
              </a:rPr>
              <a:t>Barah</a:t>
            </a:r>
            <a:endParaRPr lang="en-US" altLang="en-US" sz="2800" b="1" i="1" dirty="0">
              <a:solidFill>
                <a:srgbClr val="7030A0"/>
              </a:solidFill>
              <a:latin typeface="Andika" panose="02000000000000000000" pitchFamily="2" charset="0"/>
              <a:cs typeface="Andika" panose="02000000000000000000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422275"/>
            <a:ext cx="8291513" cy="720725"/>
          </a:xfrm>
        </p:spPr>
        <p:txBody>
          <a:bodyPr/>
          <a:lstStyle/>
          <a:p>
            <a:pPr algn="l"/>
            <a:r>
              <a:rPr lang="en-US" altLang="en-US" b="1" dirty="0" smtClean="0"/>
              <a:t>Adapt Is: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838200" y="1447800"/>
            <a:ext cx="7254875" cy="398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dirty="0">
                <a:ea typeface="ＭＳ Ｐゴシック" panose="020B0600070205080204" pitchFamily="34" charset="-128"/>
              </a:rPr>
              <a:t>Is simple to setup, simple to learn, simple to use and train others.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dirty="0">
                <a:ea typeface="ＭＳ Ｐゴシック" panose="020B0600070205080204" pitchFamily="34" charset="-128"/>
              </a:rPr>
              <a:t>Produces a draft quickly.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dirty="0">
                <a:ea typeface="ＭＳ Ｐゴシック" panose="020B0600070205080204" pitchFamily="34" charset="-128"/>
              </a:rPr>
              <a:t>Leverage the time and skills of the source translation team.</a:t>
            </a:r>
          </a:p>
        </p:txBody>
      </p:sp>
      <p:pic>
        <p:nvPicPr>
          <p:cNvPr id="2253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0"/>
            <a:ext cx="105092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b="1" dirty="0" smtClean="0"/>
              <a:t>What is new in version 6.9.3?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85800" y="1271905"/>
            <a:ext cx="4800599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Gentium Basic" panose="02000503060000020004" pitchFamily="2" charset="0"/>
              </a:rPr>
              <a:t>A</a:t>
            </a:r>
            <a:r>
              <a:rPr lang="en-US" dirty="0" smtClean="0">
                <a:latin typeface="Gentium Basic" panose="02000503060000020004" pitchFamily="2" charset="0"/>
              </a:rPr>
              <a:t>n improved </a:t>
            </a:r>
            <a:r>
              <a:rPr lang="en-US" b="1" dirty="0" smtClean="0">
                <a:latin typeface="Gentium Basic" panose="02000503060000020004" pitchFamily="2" charset="0"/>
              </a:rPr>
              <a:t>Choose </a:t>
            </a:r>
            <a:r>
              <a:rPr lang="en-US" b="1" dirty="0">
                <a:latin typeface="Gentium Basic" panose="02000503060000020004" pitchFamily="2" charset="0"/>
              </a:rPr>
              <a:t>Translation drop down list</a:t>
            </a:r>
            <a:r>
              <a:rPr lang="en-US" dirty="0">
                <a:latin typeface="Gentium Basic" panose="02000503060000020004" pitchFamily="2" charset="0"/>
              </a:rPr>
              <a:t> that automatically pops open when the </a:t>
            </a:r>
            <a:r>
              <a:rPr lang="en-US" dirty="0" err="1">
                <a:latin typeface="Gentium Basic" panose="02000503060000020004" pitchFamily="2" charset="0"/>
              </a:rPr>
              <a:t>phrasebox</a:t>
            </a:r>
            <a:r>
              <a:rPr lang="en-US" dirty="0">
                <a:latin typeface="Gentium Basic" panose="02000503060000020004" pitchFamily="2" charset="0"/>
              </a:rPr>
              <a:t> stops at a location where more than one translation is available from the knowledge base. </a:t>
            </a:r>
            <a:endParaRPr lang="en-US" altLang="en-US" dirty="0">
              <a:latin typeface="Gentium Basic" panose="02000503060000020004" pitchFamily="2" charset="0"/>
              <a:ea typeface="ＭＳ Ｐゴシック" panose="020B0600070205080204" pitchFamily="34" charset="-128"/>
            </a:endParaRPr>
          </a:p>
        </p:txBody>
      </p:sp>
      <p:pic>
        <p:nvPicPr>
          <p:cNvPr id="2458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0"/>
            <a:ext cx="105092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3194" y="1981200"/>
            <a:ext cx="3580806" cy="246088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b="1" dirty="0" smtClean="0"/>
              <a:t>Adapt </a:t>
            </a:r>
            <a:r>
              <a:rPr lang="en-US" altLang="en-US" b="1" dirty="0"/>
              <a:t>s</a:t>
            </a:r>
            <a:r>
              <a:rPr lang="en-US" altLang="en-US" b="1" dirty="0" smtClean="0"/>
              <a:t>ix basic skills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89383" y="1261019"/>
            <a:ext cx="7540217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Adapt One to one or many words</a:t>
            </a:r>
          </a:p>
          <a:p>
            <a:pPr algn="just"/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Adapt Two or more words to one            or many words</a:t>
            </a:r>
          </a:p>
          <a:p>
            <a:pPr algn="just"/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Have more than one choice of translation</a:t>
            </a:r>
          </a:p>
          <a:p>
            <a:pPr algn="just"/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No choice of translation at all</a:t>
            </a:r>
          </a:p>
          <a:p>
            <a:pPr algn="just"/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Add an extra word </a:t>
            </a:r>
          </a:p>
          <a:p>
            <a:pPr algn="just"/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Retranslate completely</a:t>
            </a:r>
            <a:endParaRPr lang="en-US" altLang="en-US" dirty="0">
              <a:latin typeface="Gentium Basic" panose="02000503060000020004" pitchFamily="2" charset="0"/>
              <a:ea typeface="ＭＳ Ｐゴシック" panose="020B0600070205080204" pitchFamily="34" charset="-128"/>
            </a:endParaRPr>
          </a:p>
        </p:txBody>
      </p:sp>
      <p:pic>
        <p:nvPicPr>
          <p:cNvPr id="2458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0"/>
            <a:ext cx="105092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563007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4000" b="1" dirty="0" smtClean="0">
                <a:latin typeface="Gentium Basic" panose="02000503060000020004" pitchFamily="2" charset="0"/>
              </a:rPr>
              <a:t>Adapt It – ParaTExt Collaboration 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40556" y="1828800"/>
            <a:ext cx="7452519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In order for the collaboration process to be smooth, we need to setup </a:t>
            </a: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at least 2 </a:t>
            </a: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ParaTExt projects to collaborate with one Adapt It project. </a:t>
            </a:r>
            <a:endParaRPr lang="en-US" altLang="en-US" dirty="0">
              <a:latin typeface="Gentium Basic" panose="02000503060000020004" pitchFamily="2" charset="0"/>
              <a:ea typeface="ＭＳ Ｐゴシック" panose="020B0600070205080204" pitchFamily="34" charset="-128"/>
            </a:endParaRPr>
          </a:p>
        </p:txBody>
      </p:sp>
      <p:pic>
        <p:nvPicPr>
          <p:cNvPr id="2458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0"/>
            <a:ext cx="105092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596187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4000" b="1" dirty="0" smtClean="0">
                <a:latin typeface="Gentium Basic" panose="02000503060000020004" pitchFamily="2" charset="0"/>
              </a:rPr>
              <a:t>Learning Task 1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457200" y="838200"/>
            <a:ext cx="7924800" cy="4918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Setup Source Language Project in ParaTExt</a:t>
            </a:r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Setup Target language Project in ParaTExt</a:t>
            </a:r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Setup Back translation project in ParaTExt (based on the need)</a:t>
            </a:r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Setup Adapt It Project in Adapt It</a:t>
            </a:r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Choose Adapt It - ParaTExt Collaboration</a:t>
            </a:r>
            <a:endParaRPr lang="en-US" altLang="en-US" dirty="0">
              <a:latin typeface="Gentium Basic" panose="02000503060000020004" pitchFamily="2" charset="0"/>
              <a:ea typeface="ＭＳ Ｐゴシック" panose="020B0600070205080204" pitchFamily="34" charset="-128"/>
            </a:endParaRPr>
          </a:p>
        </p:txBody>
      </p:sp>
      <p:pic>
        <p:nvPicPr>
          <p:cNvPr id="2458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0"/>
            <a:ext cx="105092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217865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4000" b="1" dirty="0" smtClean="0">
                <a:latin typeface="Gentium Basic" panose="02000503060000020004" pitchFamily="2" charset="0"/>
              </a:rPr>
              <a:t>Learning Task 2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40556" y="1280795"/>
            <a:ext cx="79248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Adapt a short passage John 3:16,17 (PEPP) using the six Adapt It </a:t>
            </a: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steps.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Follow </a:t>
            </a: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the steps in: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altLang="en-US" dirty="0">
                <a:latin typeface="Gentium Basic" panose="02000503060000020004" pitchFamily="2" charset="0"/>
                <a:ea typeface="ＭＳ Ｐゴシック" panose="020B0600070205080204" pitchFamily="34" charset="-128"/>
                <a:hlinkClick r:id="rId3"/>
              </a:rPr>
              <a:t>https://</a:t>
            </a: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  <a:hlinkClick r:id="rId3"/>
              </a:rPr>
              <a:t>lingtran.net/A6+Adapt-It+Basics</a:t>
            </a: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 </a:t>
            </a:r>
          </a:p>
        </p:txBody>
      </p:sp>
      <p:pic>
        <p:nvPicPr>
          <p:cNvPr id="24580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0"/>
            <a:ext cx="105092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342272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4000" b="1" dirty="0" smtClean="0">
                <a:latin typeface="Gentium Basic" panose="02000503060000020004" pitchFamily="2" charset="0"/>
              </a:rPr>
              <a:t>Learning Task 3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40556" y="1828800"/>
            <a:ext cx="7924800" cy="2850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latin typeface="Gentium Basic" panose="02000503060000020004" pitchFamily="2" charset="0"/>
              </a:rPr>
              <a:t>Edit </a:t>
            </a:r>
            <a:r>
              <a:rPr lang="en-US" b="1" dirty="0">
                <a:latin typeface="Gentium Basic" panose="02000503060000020004" pitchFamily="2" charset="0"/>
              </a:rPr>
              <a:t>the </a:t>
            </a:r>
            <a:r>
              <a:rPr lang="en-US" b="1" dirty="0" smtClean="0">
                <a:latin typeface="Gentium Basic" panose="02000503060000020004" pitchFamily="2" charset="0"/>
              </a:rPr>
              <a:t>knowledgebase</a:t>
            </a:r>
          </a:p>
          <a:p>
            <a:pPr marL="0" indent="0">
              <a:buNone/>
            </a:pPr>
            <a:endParaRPr lang="en-US" b="1" dirty="0">
              <a:latin typeface="Gentium Basic" panose="02000503060000020004" pitchFamily="2" charset="0"/>
            </a:endParaRPr>
          </a:p>
          <a:p>
            <a:pPr lvl="0"/>
            <a:r>
              <a:rPr lang="en-US" dirty="0" smtClean="0"/>
              <a:t>Go through </a:t>
            </a:r>
            <a:r>
              <a:rPr lang="en-US" dirty="0"/>
              <a:t>the </a:t>
            </a:r>
            <a:r>
              <a:rPr lang="en-US" dirty="0" smtClean="0"/>
              <a:t>knowledge base </a:t>
            </a:r>
            <a:r>
              <a:rPr lang="en-US" dirty="0"/>
              <a:t>and make any </a:t>
            </a:r>
            <a:r>
              <a:rPr lang="en-US" dirty="0" smtClean="0"/>
              <a:t>corrections.</a:t>
            </a:r>
            <a:endParaRPr lang="en-US" dirty="0"/>
          </a:p>
          <a:p>
            <a:pPr lvl="0"/>
            <a:r>
              <a:rPr lang="en-US" dirty="0"/>
              <a:t>Add alternative adaptations </a:t>
            </a:r>
            <a:r>
              <a:rPr lang="en-US" dirty="0" smtClean="0"/>
              <a:t>as </a:t>
            </a:r>
            <a:r>
              <a:rPr lang="en-US" dirty="0"/>
              <a:t>necessary</a:t>
            </a:r>
          </a:p>
        </p:txBody>
      </p:sp>
      <p:pic>
        <p:nvPicPr>
          <p:cNvPr id="2458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0"/>
            <a:ext cx="105092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56056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4000" b="1" dirty="0" smtClean="0">
                <a:latin typeface="Gentium Basic" panose="02000503060000020004" pitchFamily="2" charset="0"/>
              </a:rPr>
              <a:t>Learning Task 4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640556" y="1828800"/>
            <a:ext cx="7924800" cy="176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>
              <a:buNone/>
            </a:pPr>
            <a:r>
              <a:rPr lang="en-US" b="1" dirty="0" smtClean="0"/>
              <a:t> </a:t>
            </a:r>
            <a:r>
              <a:rPr lang="en-US" b="1" dirty="0"/>
              <a:t>Add free </a:t>
            </a:r>
            <a:r>
              <a:rPr lang="en-US" b="1" dirty="0" smtClean="0"/>
              <a:t>translation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Add </a:t>
            </a:r>
            <a:r>
              <a:rPr lang="en-US" dirty="0"/>
              <a:t>a free translation in </a:t>
            </a:r>
            <a:r>
              <a:rPr lang="en-US" dirty="0" smtClean="0"/>
              <a:t>Pidgin English</a:t>
            </a:r>
            <a:endParaRPr lang="en-US" dirty="0"/>
          </a:p>
        </p:txBody>
      </p:sp>
      <p:pic>
        <p:nvPicPr>
          <p:cNvPr id="2458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0"/>
            <a:ext cx="105092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252331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4000" b="1" dirty="0" smtClean="0">
                <a:latin typeface="Gentium Basic" panose="02000503060000020004" pitchFamily="2" charset="0"/>
              </a:rPr>
              <a:t>Learning Task 5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433084" y="1893435"/>
            <a:ext cx="7924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0" indent="0">
              <a:buNone/>
            </a:pPr>
            <a:r>
              <a:rPr lang="en-US" dirty="0" smtClean="0"/>
              <a:t>Export the interlinear text</a:t>
            </a:r>
            <a:endParaRPr lang="en-US" dirty="0"/>
          </a:p>
        </p:txBody>
      </p:sp>
      <p:pic>
        <p:nvPicPr>
          <p:cNvPr id="2458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0"/>
            <a:ext cx="105092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0669" y="2590800"/>
            <a:ext cx="7924800" cy="1175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 smtClean="0"/>
              <a:t>Edit the text in </a:t>
            </a:r>
            <a:r>
              <a:rPr lang="en-US" dirty="0" err="1" smtClean="0"/>
              <a:t>Paratext</a:t>
            </a:r>
            <a:r>
              <a:rPr lang="en-US" dirty="0" smtClean="0"/>
              <a:t> as necessary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79164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4641"/>
            <a:ext cx="8229600" cy="579438"/>
          </a:xfrm>
        </p:spPr>
        <p:txBody>
          <a:bodyPr/>
          <a:lstStyle/>
          <a:p>
            <a:r>
              <a:rPr lang="en-US" dirty="0" smtClean="0"/>
              <a:t>Scripture Adaptation Process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46760" y="1097409"/>
            <a:ext cx="3596640" cy="1077218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Gentium Basic" panose="02000503060000020004" pitchFamily="2" charset="0"/>
              </a:rPr>
              <a:t>Source translation in related language</a:t>
            </a:r>
            <a:endParaRPr lang="en-US" sz="3200" dirty="0">
              <a:latin typeface="Gentium Basic" panose="02000503060000020004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50180" y="1113717"/>
            <a:ext cx="3589020" cy="10772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en-US" sz="3200" b="1" dirty="0" smtClean="0">
                <a:latin typeface="Gentium Basic" panose="02000503060000020004" pitchFamily="2" charset="0"/>
              </a:rPr>
              <a:t>Adapting</a:t>
            </a:r>
            <a:r>
              <a:rPr lang="en-US" sz="3200" dirty="0" smtClean="0">
                <a:latin typeface="Gentium Basic" panose="02000503060000020004" pitchFamily="2" charset="0"/>
              </a:rPr>
              <a:t> Source </a:t>
            </a:r>
            <a:r>
              <a:rPr lang="en-US" sz="3200" dirty="0">
                <a:latin typeface="Gentium Basic" panose="02000503060000020004" pitchFamily="2" charset="0"/>
              </a:rPr>
              <a:t>to T</a:t>
            </a:r>
            <a:r>
              <a:rPr lang="en-US" sz="3200" dirty="0" smtClean="0">
                <a:latin typeface="Gentium Basic" panose="02000503060000020004" pitchFamily="2" charset="0"/>
              </a:rPr>
              <a:t>arget (Pre </a:t>
            </a:r>
            <a:r>
              <a:rPr lang="en-US" sz="3200" dirty="0">
                <a:latin typeface="Gentium Basic" panose="02000503060000020004" pitchFamily="2" charset="0"/>
              </a:rPr>
              <a:t>draft</a:t>
            </a:r>
            <a:r>
              <a:rPr lang="en-US" sz="3200" dirty="0" smtClean="0">
                <a:latin typeface="Gentium Basic" panose="02000503060000020004" pitchFamily="2" charset="0"/>
              </a:rPr>
              <a:t>)</a:t>
            </a:r>
            <a:endParaRPr lang="en-US" sz="3200" dirty="0">
              <a:latin typeface="Gentium Basic" panose="02000503060000020004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6760" y="2605347"/>
            <a:ext cx="3924300" cy="1077218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3200" dirty="0">
                <a:latin typeface="Gentium Basic" panose="02000503060000020004" pitchFamily="2" charset="0"/>
              </a:rPr>
              <a:t>Team Revision in ParaTExt (First draft</a:t>
            </a:r>
            <a:r>
              <a:rPr lang="en-US" sz="3200" dirty="0" smtClean="0">
                <a:latin typeface="Gentium Basic" panose="02000503060000020004" pitchFamily="2" charset="0"/>
              </a:rPr>
              <a:t>)</a:t>
            </a:r>
            <a:endParaRPr lang="en-US" sz="3200" dirty="0">
              <a:latin typeface="Gentium Basic" panose="02000503060000020004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43600" y="2590800"/>
            <a:ext cx="2754249" cy="107721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3200" dirty="0">
                <a:latin typeface="Gentium Basic" panose="02000503060000020004" pitchFamily="2" charset="0"/>
              </a:rPr>
              <a:t>Community </a:t>
            </a:r>
            <a:r>
              <a:rPr lang="en-US" sz="3200" dirty="0" smtClean="0">
                <a:latin typeface="Gentium Basic" panose="02000503060000020004" pitchFamily="2" charset="0"/>
              </a:rPr>
              <a:t>testing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096535"/>
            <a:ext cx="365760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3200" dirty="0">
                <a:latin typeface="Gentium Basic" panose="02000503060000020004" pitchFamily="2" charset="0"/>
              </a:rPr>
              <a:t>Consultant checking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35040" y="4038600"/>
            <a:ext cx="2522220" cy="58477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3200" dirty="0" smtClean="0">
                <a:latin typeface="Gentium Basic" panose="02000503060000020004" pitchFamily="2" charset="0"/>
              </a:rPr>
              <a:t>Final Checks</a:t>
            </a:r>
            <a:endParaRPr lang="en-US" sz="3200" dirty="0">
              <a:latin typeface="Gentium Basic" panose="02000503060000020004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57400" y="4945455"/>
            <a:ext cx="578358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3200" dirty="0" smtClean="0">
                <a:latin typeface="Gentium Basic" panose="02000503060000020004" pitchFamily="2" charset="0"/>
              </a:rPr>
              <a:t>Publication in Target language</a:t>
            </a:r>
            <a:endParaRPr lang="en-US" sz="3200" dirty="0">
              <a:latin typeface="Gentium Basic" panose="02000503060000020004" pitchFamily="2" charset="0"/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4335780" y="1509178"/>
            <a:ext cx="914400" cy="3566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4648200" y="2998007"/>
            <a:ext cx="1260764" cy="323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4572000" y="4182104"/>
            <a:ext cx="1447800" cy="3136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2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165099"/>
            <a:ext cx="5791200" cy="720725"/>
          </a:xfrm>
        </p:spPr>
        <p:txBody>
          <a:bodyPr/>
          <a:lstStyle/>
          <a:p>
            <a:pPr algn="l"/>
            <a:r>
              <a:rPr lang="en-US" altLang="en-US" b="1" dirty="0" smtClean="0"/>
              <a:t>Objectives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57200" y="885824"/>
            <a:ext cx="8458200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b="1" dirty="0">
                <a:latin typeface="Gentium Basic" panose="02000503060000020004" pitchFamily="2" charset="0"/>
              </a:rPr>
              <a:t>At the </a:t>
            </a:r>
            <a:r>
              <a:rPr lang="en-US" b="1" dirty="0" smtClean="0">
                <a:latin typeface="Gentium Basic" panose="02000503060000020004" pitchFamily="2" charset="0"/>
              </a:rPr>
              <a:t>end, participants </a:t>
            </a:r>
            <a:r>
              <a:rPr lang="en-US" b="1" dirty="0">
                <a:latin typeface="Gentium Basic" panose="02000503060000020004" pitchFamily="2" charset="0"/>
              </a:rPr>
              <a:t>will be able </a:t>
            </a:r>
            <a:r>
              <a:rPr lang="en-US" b="1" dirty="0" smtClean="0">
                <a:latin typeface="Gentium Basic" panose="02000503060000020004" pitchFamily="2" charset="0"/>
              </a:rPr>
              <a:t>to:</a:t>
            </a:r>
            <a:endParaRPr lang="en-US" b="1" dirty="0">
              <a:latin typeface="Gentium Basic" panose="02000503060000020004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 smtClean="0">
                <a:latin typeface="Gentium Basic" panose="02000503060000020004" pitchFamily="2" charset="0"/>
              </a:rPr>
              <a:t>Setup </a:t>
            </a:r>
            <a:r>
              <a:rPr lang="en-US" sz="3000" dirty="0">
                <a:latin typeface="Gentium Basic" panose="02000503060000020004" pitchFamily="2" charset="0"/>
              </a:rPr>
              <a:t>an Adapt It project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>
                <a:latin typeface="Gentium Basic" panose="02000503060000020004" pitchFamily="2" charset="0"/>
              </a:rPr>
              <a:t>Setup </a:t>
            </a:r>
            <a:r>
              <a:rPr lang="en-US" sz="3000" dirty="0" err="1">
                <a:latin typeface="Gentium Basic" panose="02000503060000020004" pitchFamily="2" charset="0"/>
              </a:rPr>
              <a:t>Paratext</a:t>
            </a:r>
            <a:r>
              <a:rPr lang="en-US" sz="3000" dirty="0">
                <a:latin typeface="Gentium Basic" panose="02000503060000020004" pitchFamily="2" charset="0"/>
              </a:rPr>
              <a:t> collaboration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>
                <a:latin typeface="Gentium Basic" panose="02000503060000020004" pitchFamily="2" charset="0"/>
              </a:rPr>
              <a:t>Adapt a short text using the basic Adapt It skills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>
                <a:latin typeface="Gentium Basic" panose="02000503060000020004" pitchFamily="2" charset="0"/>
              </a:rPr>
              <a:t>Edit the </a:t>
            </a:r>
            <a:r>
              <a:rPr lang="en-US" sz="3000" dirty="0" smtClean="0">
                <a:latin typeface="Gentium Basic" panose="02000503060000020004" pitchFamily="2" charset="0"/>
              </a:rPr>
              <a:t>knowledgebase </a:t>
            </a:r>
            <a:r>
              <a:rPr lang="en-US" sz="3000" dirty="0">
                <a:latin typeface="Gentium Basic" panose="02000503060000020004" pitchFamily="2" charset="0"/>
              </a:rPr>
              <a:t>as </a:t>
            </a:r>
            <a:r>
              <a:rPr lang="en-US" sz="3000" dirty="0" smtClean="0">
                <a:latin typeface="Gentium Basic" panose="02000503060000020004" pitchFamily="2" charset="0"/>
              </a:rPr>
              <a:t>need may be</a:t>
            </a:r>
            <a:endParaRPr lang="en-US" sz="3000" dirty="0">
              <a:latin typeface="Gentium Basic" panose="02000503060000020004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>
                <a:latin typeface="Gentium Basic" panose="02000503060000020004" pitchFamily="2" charset="0"/>
              </a:rPr>
              <a:t>Add a free translation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>
                <a:latin typeface="Gentium Basic" panose="02000503060000020004" pitchFamily="2" charset="0"/>
              </a:rPr>
              <a:t>Export the interlinear text.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>
                <a:latin typeface="Gentium Basic" panose="02000503060000020004" pitchFamily="2" charset="0"/>
              </a:rPr>
              <a:t>Edit the t</a:t>
            </a:r>
            <a:r>
              <a:rPr lang="en-US" sz="3000" dirty="0" smtClean="0">
                <a:latin typeface="Gentium Basic" panose="02000503060000020004" pitchFamily="2" charset="0"/>
              </a:rPr>
              <a:t>arget </a:t>
            </a:r>
            <a:r>
              <a:rPr lang="en-US" sz="3000" dirty="0">
                <a:latin typeface="Gentium Basic" panose="02000503060000020004" pitchFamily="2" charset="0"/>
              </a:rPr>
              <a:t>text and free translation in their appropriate applications.</a:t>
            </a:r>
          </a:p>
        </p:txBody>
      </p:sp>
      <p:pic>
        <p:nvPicPr>
          <p:cNvPr id="1229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1522" y="0"/>
            <a:ext cx="752478" cy="752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165099"/>
            <a:ext cx="5791200" cy="720725"/>
          </a:xfrm>
        </p:spPr>
        <p:txBody>
          <a:bodyPr/>
          <a:lstStyle/>
          <a:p>
            <a:pPr algn="l"/>
            <a:r>
              <a:rPr lang="en-US" altLang="en-US" b="1" dirty="0" smtClean="0"/>
              <a:t>Review of Objectives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57200" y="885824"/>
            <a:ext cx="8458200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b="1" dirty="0">
                <a:latin typeface="Gentium Basic" panose="02000503060000020004" pitchFamily="2" charset="0"/>
              </a:rPr>
              <a:t>At the </a:t>
            </a:r>
            <a:r>
              <a:rPr lang="en-US" b="1" dirty="0" smtClean="0">
                <a:latin typeface="Gentium Basic" panose="02000503060000020004" pitchFamily="2" charset="0"/>
              </a:rPr>
              <a:t>end, participants are able to:</a:t>
            </a:r>
            <a:endParaRPr lang="en-US" b="1" dirty="0">
              <a:latin typeface="Gentium Basic" panose="02000503060000020004" pitchFamily="2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 smtClean="0">
                <a:latin typeface="Gentium Basic" panose="02000503060000020004" pitchFamily="2" charset="0"/>
              </a:rPr>
              <a:t>Setup </a:t>
            </a:r>
            <a:r>
              <a:rPr lang="en-US" sz="3000" dirty="0">
                <a:latin typeface="Gentium Basic" panose="02000503060000020004" pitchFamily="2" charset="0"/>
              </a:rPr>
              <a:t>an Adapt It project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>
                <a:latin typeface="Gentium Basic" panose="02000503060000020004" pitchFamily="2" charset="0"/>
              </a:rPr>
              <a:t>Setup </a:t>
            </a:r>
            <a:r>
              <a:rPr lang="en-US" sz="3000" dirty="0" err="1">
                <a:latin typeface="Gentium Basic" panose="02000503060000020004" pitchFamily="2" charset="0"/>
              </a:rPr>
              <a:t>Paratext</a:t>
            </a:r>
            <a:r>
              <a:rPr lang="en-US" sz="3000" dirty="0">
                <a:latin typeface="Gentium Basic" panose="02000503060000020004" pitchFamily="2" charset="0"/>
              </a:rPr>
              <a:t> collaboration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>
                <a:latin typeface="Gentium Basic" panose="02000503060000020004" pitchFamily="2" charset="0"/>
              </a:rPr>
              <a:t>Adapt a short text using the basic Adapt It skills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>
                <a:latin typeface="Gentium Basic" panose="02000503060000020004" pitchFamily="2" charset="0"/>
              </a:rPr>
              <a:t>Edit the knowledgebase as needed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>
                <a:latin typeface="Gentium Basic" panose="02000503060000020004" pitchFamily="2" charset="0"/>
              </a:rPr>
              <a:t>Add a free translation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>
                <a:latin typeface="Gentium Basic" panose="02000503060000020004" pitchFamily="2" charset="0"/>
              </a:rPr>
              <a:t>Export the interlinear text.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>
                <a:latin typeface="Gentium Basic" panose="02000503060000020004" pitchFamily="2" charset="0"/>
              </a:rPr>
              <a:t>Edit the t</a:t>
            </a:r>
            <a:r>
              <a:rPr lang="en-US" sz="3000" dirty="0" smtClean="0">
                <a:latin typeface="Gentium Basic" panose="02000503060000020004" pitchFamily="2" charset="0"/>
              </a:rPr>
              <a:t>arget </a:t>
            </a:r>
            <a:r>
              <a:rPr lang="en-US" sz="3000" dirty="0">
                <a:latin typeface="Gentium Basic" panose="02000503060000020004" pitchFamily="2" charset="0"/>
              </a:rPr>
              <a:t>text and free translation in their appropriate applications.</a:t>
            </a:r>
          </a:p>
        </p:txBody>
      </p:sp>
      <p:pic>
        <p:nvPicPr>
          <p:cNvPr id="1229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1522" y="0"/>
            <a:ext cx="752478" cy="752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610576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91513" cy="4616450"/>
          </a:xfrm>
        </p:spPr>
        <p:txBody>
          <a:bodyPr/>
          <a:lstStyle/>
          <a:p>
            <a:r>
              <a:rPr lang="en-US" altLang="en-US" dirty="0" smtClean="0"/>
              <a:t>What Questions do you have?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91513" cy="4616450"/>
          </a:xfrm>
        </p:spPr>
        <p:txBody>
          <a:bodyPr/>
          <a:lstStyle/>
          <a:p>
            <a:r>
              <a:rPr lang="en-US" altLang="en-US" dirty="0" smtClean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21163823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838200" y="1752600"/>
            <a:ext cx="7162800" cy="3834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en-US" dirty="0">
                <a:latin typeface="Gentium Basic" panose="02000503060000020004" pitchFamily="2" charset="0"/>
                <a:ea typeface="ＭＳ Ｐゴシック" panose="020B0600070205080204" pitchFamily="34" charset="-128"/>
              </a:rPr>
              <a:t>If you are asked to teach </a:t>
            </a:r>
            <a:r>
              <a:rPr lang="en-US" altLang="en-US" dirty="0" err="1">
                <a:latin typeface="Gentium Basic" panose="02000503060000020004" pitchFamily="2" charset="0"/>
                <a:ea typeface="ＭＳ Ｐゴシック" panose="020B0600070205080204" pitchFamily="34" charset="-128"/>
              </a:rPr>
              <a:t>AdaptIt</a:t>
            </a:r>
            <a:r>
              <a:rPr lang="en-US" altLang="en-US" dirty="0">
                <a:latin typeface="Gentium Basic" panose="02000503060000020004" pitchFamily="2" charset="0"/>
                <a:ea typeface="ＭＳ Ｐゴシック" panose="020B0600070205080204" pitchFamily="34" charset="-128"/>
              </a:rPr>
              <a:t> in your </a:t>
            </a: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location, </a:t>
            </a:r>
            <a:r>
              <a:rPr lang="en-US" altLang="en-US" dirty="0">
                <a:latin typeface="Gentium Basic" panose="02000503060000020004" pitchFamily="2" charset="0"/>
                <a:ea typeface="ＭＳ Ｐゴシック" panose="020B0600070205080204" pitchFamily="34" charset="-128"/>
              </a:rPr>
              <a:t>were will you go to for training materials</a:t>
            </a: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?</a:t>
            </a:r>
          </a:p>
          <a:p>
            <a:pPr>
              <a:buNone/>
            </a:pPr>
            <a:r>
              <a:rPr lang="en-US" altLang="en-US" dirty="0" smtClean="0">
                <a:solidFill>
                  <a:srgbClr val="0070C0"/>
                </a:solidFill>
                <a:latin typeface="Gentium Basic" panose="02000503060000020004" pitchFamily="2" charset="0"/>
                <a:ea typeface="ＭＳ Ｐゴシック" panose="020B0600070205080204" pitchFamily="34" charset="-128"/>
                <a:hlinkClick r:id="rId3"/>
              </a:rPr>
              <a:t>https</a:t>
            </a:r>
            <a:r>
              <a:rPr lang="en-US" altLang="en-US" dirty="0">
                <a:solidFill>
                  <a:srgbClr val="0070C0"/>
                </a:solidFill>
                <a:latin typeface="Gentium Basic" panose="02000503060000020004" pitchFamily="2" charset="0"/>
                <a:ea typeface="ＭＳ Ｐゴシック" panose="020B0600070205080204" pitchFamily="34" charset="-128"/>
                <a:hlinkClick r:id="rId3"/>
              </a:rPr>
              <a:t>://</a:t>
            </a:r>
            <a:r>
              <a:rPr lang="en-US" altLang="en-US" dirty="0" smtClean="0">
                <a:solidFill>
                  <a:srgbClr val="0070C0"/>
                </a:solidFill>
                <a:latin typeface="Gentium Basic" panose="02000503060000020004" pitchFamily="2" charset="0"/>
                <a:ea typeface="ＭＳ Ｐゴシック" panose="020B0600070205080204" pitchFamily="34" charset="-128"/>
                <a:hlinkClick r:id="rId3"/>
              </a:rPr>
              <a:t>lingtran.net/A6+Getting+Started</a:t>
            </a:r>
            <a:endParaRPr lang="en-US" altLang="en-US" dirty="0" smtClean="0">
              <a:solidFill>
                <a:srgbClr val="0070C0"/>
              </a:solidFill>
              <a:latin typeface="Gentium Basic" panose="02000503060000020004" pitchFamily="2" charset="0"/>
              <a:ea typeface="ＭＳ Ｐゴシック" panose="020B0600070205080204" pitchFamily="34" charset="-128"/>
            </a:endParaRPr>
          </a:p>
          <a:p>
            <a:pPr>
              <a:buNone/>
            </a:pPr>
            <a:r>
              <a:rPr lang="en-US" altLang="en-US" dirty="0" smtClean="0">
                <a:latin typeface="Gentium Basic" panose="02000503060000020004" pitchFamily="2" charset="0"/>
                <a:ea typeface="ＭＳ Ｐゴシック" panose="020B0600070205080204" pitchFamily="34" charset="-128"/>
              </a:rPr>
              <a:t>For what is new in Adapt It look at: </a:t>
            </a:r>
          </a:p>
          <a:p>
            <a:pPr>
              <a:buNone/>
            </a:pPr>
            <a:r>
              <a:rPr lang="en-US" altLang="en-US" dirty="0">
                <a:solidFill>
                  <a:srgbClr val="0070C0"/>
                </a:solidFill>
                <a:latin typeface="Gentium Basic" panose="02000503060000020004" pitchFamily="2" charset="0"/>
                <a:ea typeface="ＭＳ Ｐゴシック" panose="020B0600070205080204" pitchFamily="34" charset="-128"/>
                <a:hlinkClick r:id="rId4"/>
              </a:rPr>
              <a:t>https://adapt-it.org/learn</a:t>
            </a:r>
            <a:r>
              <a:rPr lang="en-US" altLang="en-US" dirty="0" smtClean="0">
                <a:solidFill>
                  <a:srgbClr val="0070C0"/>
                </a:solidFill>
                <a:latin typeface="Gentium Basic" panose="02000503060000020004" pitchFamily="2" charset="0"/>
                <a:ea typeface="ＭＳ Ｐゴシック" panose="020B0600070205080204" pitchFamily="34" charset="-128"/>
                <a:hlinkClick r:id="rId4"/>
              </a:rPr>
              <a:t>/</a:t>
            </a:r>
            <a:r>
              <a:rPr lang="en-US" altLang="en-US" dirty="0" smtClean="0">
                <a:solidFill>
                  <a:srgbClr val="0070C0"/>
                </a:solidFill>
                <a:latin typeface="Gentium Basic" panose="02000503060000020004" pitchFamily="2" charset="0"/>
                <a:ea typeface="ＭＳ Ｐゴシック" panose="020B0600070205080204" pitchFamily="34" charset="-128"/>
              </a:rPr>
              <a:t> </a:t>
            </a:r>
            <a:br>
              <a:rPr lang="en-US" altLang="en-US" dirty="0" smtClean="0">
                <a:solidFill>
                  <a:srgbClr val="0070C0"/>
                </a:solidFill>
                <a:latin typeface="Gentium Basic" panose="02000503060000020004" pitchFamily="2" charset="0"/>
                <a:ea typeface="ＭＳ Ｐゴシック" panose="020B0600070205080204" pitchFamily="34" charset="-128"/>
              </a:rPr>
            </a:br>
            <a:endParaRPr lang="en-US" altLang="en-US" dirty="0">
              <a:solidFill>
                <a:srgbClr val="0070C0"/>
              </a:solidFill>
              <a:latin typeface="Gentium Basic" panose="02000503060000020004" pitchFamily="2" charset="0"/>
              <a:ea typeface="ＭＳ Ｐゴシック" panose="020B0600070205080204" pitchFamily="34" charset="-128"/>
            </a:endParaRPr>
          </a:p>
        </p:txBody>
      </p:sp>
      <p:pic>
        <p:nvPicPr>
          <p:cNvPr id="12292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1522" y="0"/>
            <a:ext cx="752478" cy="752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85800" y="381000"/>
            <a:ext cx="693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Gentium Basic" panose="02000503060000020004" pitchFamily="2" charset="0"/>
              </a:rPr>
              <a:t>Adapt It training Materials</a:t>
            </a:r>
            <a:endParaRPr lang="en-US" sz="4000" b="1" dirty="0">
              <a:solidFill>
                <a:schemeClr val="accent4">
                  <a:lumMod val="60000"/>
                  <a:lumOff val="40000"/>
                </a:schemeClr>
              </a:solidFill>
              <a:latin typeface="Gentium Basic" panose="0200050306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38716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391400" cy="720725"/>
          </a:xfrm>
        </p:spPr>
        <p:txBody>
          <a:bodyPr/>
          <a:lstStyle/>
          <a:p>
            <a:pPr algn="l"/>
            <a:r>
              <a:rPr lang="en-US" altLang="en-US" b="1" smtClean="0"/>
              <a:t>Adapt It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09600" y="1447800"/>
            <a:ext cx="8001000" cy="3603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r>
              <a:rPr lang="en-US" altLang="en-US" dirty="0" smtClean="0">
                <a:latin typeface="+mj-lt"/>
                <a:ea typeface="ＭＳ Ｐゴシック" panose="020B0600070205080204" pitchFamily="34" charset="-128"/>
              </a:rPr>
              <a:t>Adapt It is a computer application that assists language translators in the conversion of text from one closely related language to another. </a:t>
            </a:r>
          </a:p>
          <a:p>
            <a:pPr algn="just" eaLnBrk="1" hangingPunct="1">
              <a:spcBef>
                <a:spcPts val="450"/>
              </a:spcBef>
              <a:buClrTx/>
              <a:buFontTx/>
              <a:buNone/>
              <a:defRPr/>
            </a:pPr>
            <a:r>
              <a:rPr lang="en-US" altLang="en-US" dirty="0" smtClean="0">
                <a:latin typeface="+mj-lt"/>
                <a:ea typeface="ＭＳ Ｐゴシック" panose="020B0600070205080204" pitchFamily="34" charset="-128"/>
              </a:rPr>
              <a:t>During the adaptation process, source text words and phrases are captured, forming knowledge bases that are automatically made available when encountered later in the text.</a:t>
            </a:r>
          </a:p>
        </p:txBody>
      </p:sp>
      <p:pic>
        <p:nvPicPr>
          <p:cNvPr id="1229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0"/>
            <a:ext cx="105092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263108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b="1" dirty="0" smtClean="0"/>
              <a:t>Adapt It cont.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762000" y="990600"/>
            <a:ext cx="7635875" cy="4819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Font typeface="Arial" panose="020B0604020202020204" pitchFamily="34" charset="0"/>
              <a:buNone/>
            </a:pPr>
            <a:r>
              <a:rPr lang="en-US" altLang="en-US" b="1" dirty="0"/>
              <a:t>C</a:t>
            </a:r>
            <a:r>
              <a:rPr lang="en-US" altLang="en-US" b="1" dirty="0" smtClean="0"/>
              <a:t>ross platform software – </a:t>
            </a:r>
            <a:r>
              <a:rPr lang="en-US" altLang="en-US" dirty="0" smtClean="0"/>
              <a:t>runs on</a:t>
            </a:r>
            <a:r>
              <a:rPr lang="en-US" altLang="en-US" b="1" dirty="0" smtClean="0"/>
              <a:t> </a:t>
            </a:r>
            <a:r>
              <a:rPr lang="en-US" altLang="en-US" dirty="0" smtClean="0"/>
              <a:t>Linux, Mac OS, Windows and Android.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n-US" altLang="en-US" b="1" dirty="0" smtClean="0"/>
              <a:t>Interphase language: </a:t>
            </a:r>
            <a:r>
              <a:rPr lang="en-US" altLang="en-US" dirty="0" smtClean="0"/>
              <a:t>English, French, Indonesian, Chinese, Russian, Spanish and Portuguese. 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n-US" altLang="en-US" b="1" dirty="0" smtClean="0"/>
              <a:t>License: </a:t>
            </a:r>
            <a:r>
              <a:rPr lang="en-US" altLang="en-US" dirty="0" smtClean="0"/>
              <a:t>It is freeware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altLang="en-US" dirty="0" smtClean="0"/>
              <a:t>Adapt It can also be downloaded </a:t>
            </a:r>
            <a:r>
              <a:rPr lang="en-US" altLang="en-US" dirty="0"/>
              <a:t>from </a:t>
            </a:r>
            <a:r>
              <a:rPr lang="en-US" altLang="en-US" dirty="0">
                <a:hlinkClick r:id="rId3"/>
              </a:rPr>
              <a:t>https://adapt-it.org</a:t>
            </a:r>
            <a:r>
              <a:rPr lang="en-US" altLang="en-US" dirty="0" smtClean="0">
                <a:hlinkClick r:id="rId3"/>
              </a:rPr>
              <a:t>/</a:t>
            </a:r>
            <a:r>
              <a:rPr lang="en-US" altLang="en-US" dirty="0" smtClean="0"/>
              <a:t> or from the </a:t>
            </a:r>
            <a:r>
              <a:rPr lang="en-US" altLang="en-US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Play Store</a:t>
            </a:r>
            <a:r>
              <a:rPr lang="en-US" altLang="en-US" dirty="0" smtClean="0"/>
              <a:t>. </a:t>
            </a:r>
            <a:endParaRPr lang="en-US" altLang="en-US" dirty="0"/>
          </a:p>
        </p:txBody>
      </p:sp>
      <p:pic>
        <p:nvPicPr>
          <p:cNvPr id="10244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0"/>
            <a:ext cx="105092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b="1" dirty="0" smtClean="0"/>
              <a:t>Adapt It cont.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685800" y="990600"/>
            <a:ext cx="7696200" cy="472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buNone/>
            </a:pPr>
            <a:r>
              <a:rPr lang="en-US" altLang="en-US" dirty="0" smtClean="0">
                <a:ea typeface="ＭＳ Ｐゴシック" panose="020B0600070205080204" pitchFamily="34" charset="-128"/>
              </a:rPr>
              <a:t>It </a:t>
            </a:r>
            <a:r>
              <a:rPr lang="en-US" altLang="en-US" dirty="0">
                <a:ea typeface="ＭＳ Ｐゴシック" panose="020B0600070205080204" pitchFamily="34" charset="-128"/>
              </a:rPr>
              <a:t>is most useful for getting a first draft of a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translation </a:t>
            </a:r>
            <a:r>
              <a:rPr lang="en-US" altLang="en-US" dirty="0">
                <a:ea typeface="ＭＳ Ｐゴシック" panose="020B0600070205080204" pitchFamily="34" charset="-128"/>
              </a:rPr>
              <a:t>quickly.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altLang="en-US" dirty="0" smtClean="0">
                <a:ea typeface="ＭＳ Ｐゴシック" panose="020B0600070205080204" pitchFamily="34" charset="-128"/>
              </a:rPr>
              <a:t>When </a:t>
            </a:r>
            <a:r>
              <a:rPr lang="en-US" altLang="en-US" dirty="0">
                <a:ea typeface="ＭＳ Ｐゴシック" panose="020B0600070205080204" pitchFamily="34" charset="-128"/>
              </a:rPr>
              <a:t>text is adapted, it is not yet a complete translation, it is only a pre-draft that the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team </a:t>
            </a:r>
            <a:r>
              <a:rPr lang="en-US" altLang="en-US" dirty="0">
                <a:ea typeface="ＭＳ Ｐゴシック" panose="020B0600070205080204" pitchFamily="34" charset="-128"/>
              </a:rPr>
              <a:t>needs to work on again to produce the first draft. </a:t>
            </a:r>
          </a:p>
        </p:txBody>
      </p:sp>
      <p:pic>
        <p:nvPicPr>
          <p:cNvPr id="1434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0"/>
            <a:ext cx="105092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b="1" dirty="0" smtClean="0"/>
              <a:t>Adapt It Requirements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57200" y="1373188"/>
            <a:ext cx="8291513" cy="4081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dirty="0"/>
              <a:t>   </a:t>
            </a:r>
            <a:r>
              <a:rPr lang="en-US" altLang="en-US" dirty="0">
                <a:ea typeface="ＭＳ Ｐゴシック" panose="020B0600070205080204" pitchFamily="34" charset="-128"/>
              </a:rPr>
              <a:t>It requires a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good</a:t>
            </a:r>
            <a:r>
              <a:rPr lang="en-US" altLang="en-US" dirty="0">
                <a:ea typeface="ＭＳ Ｐゴシック" panose="020B0600070205080204" pitchFamily="34" charset="-128"/>
              </a:rPr>
              <a:t> source text preferably 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consultant checked or published </a:t>
            </a:r>
            <a:r>
              <a:rPr lang="en-US" altLang="en-US" dirty="0">
                <a:ea typeface="ＭＳ Ｐゴシック" panose="020B0600070205080204" pitchFamily="34" charset="-128"/>
              </a:rPr>
              <a:t>scriptures. </a:t>
            </a:r>
            <a:endParaRPr lang="en-US" altLang="en-US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dirty="0" smtClean="0"/>
              <a:t>    Source </a:t>
            </a:r>
            <a:r>
              <a:rPr lang="en-US" altLang="en-US" dirty="0"/>
              <a:t>and Target Languages must have </a:t>
            </a:r>
            <a:r>
              <a:rPr lang="en-US" altLang="en-US" dirty="0" smtClean="0"/>
              <a:t>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altLang="en-US" dirty="0"/>
              <a:t> </a:t>
            </a:r>
            <a:r>
              <a:rPr lang="en-US" altLang="en-US" dirty="0" smtClean="0"/>
              <a:t>      similar </a:t>
            </a:r>
            <a:r>
              <a:rPr lang="en-US" altLang="en-US" dirty="0"/>
              <a:t>syntax. 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16388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0"/>
            <a:ext cx="105092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422275"/>
            <a:ext cx="8291513" cy="720725"/>
          </a:xfrm>
        </p:spPr>
        <p:txBody>
          <a:bodyPr/>
          <a:lstStyle/>
          <a:p>
            <a:pPr algn="l"/>
            <a:r>
              <a:rPr lang="en-US" altLang="en-US" b="1" dirty="0"/>
              <a:t>Adapt It </a:t>
            </a:r>
            <a:r>
              <a:rPr lang="en-US" altLang="en-US" b="1" dirty="0" smtClean="0"/>
              <a:t>Requirements cont.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457200" y="1600200"/>
            <a:ext cx="8001000" cy="324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dirty="0">
                <a:ea typeface="ＭＳ Ｐゴシック" panose="020B0600070205080204" pitchFamily="34" charset="-128"/>
              </a:rPr>
              <a:t>A bilingual person in the source and target language is needed.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dirty="0">
                <a:ea typeface="ＭＳ Ｐゴシック" panose="020B0600070205080204" pitchFamily="34" charset="-128"/>
              </a:rPr>
              <a:t>Someone who can keyboard is needed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dirty="0" smtClean="0">
                <a:ea typeface="ＭＳ Ｐゴシック" panose="020B0600070205080204" pitchFamily="34" charset="-128"/>
              </a:rPr>
              <a:t>Setup Adapt It to collaborate with ParaTExt.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2048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0"/>
            <a:ext cx="105092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498475"/>
            <a:ext cx="8291513" cy="720725"/>
          </a:xfrm>
        </p:spPr>
        <p:txBody>
          <a:bodyPr/>
          <a:lstStyle/>
          <a:p>
            <a:pPr algn="l"/>
            <a:r>
              <a:rPr lang="en-US" altLang="en-US" b="1" dirty="0"/>
              <a:t>Adapt It </a:t>
            </a:r>
            <a:r>
              <a:rPr lang="en-US" altLang="en-US" b="1" dirty="0" smtClean="0"/>
              <a:t>Requirements cont.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78971" y="1295400"/>
            <a:ext cx="7614104" cy="3884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030A0"/>
              </a:buClr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dirty="0"/>
              <a:t>Studies must be done ahead of time to determine if Adapt It can be used or not</a:t>
            </a:r>
            <a:r>
              <a:rPr lang="en-US" altLang="en-US" dirty="0" smtClean="0"/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altLang="en-US" dirty="0"/>
              <a:t>The community must </a:t>
            </a:r>
            <a:r>
              <a:rPr lang="en-US" altLang="en-US" dirty="0">
                <a:solidFill>
                  <a:srgbClr val="FF0000"/>
                </a:solidFill>
              </a:rPr>
              <a:t>understand</a:t>
            </a:r>
            <a:r>
              <a:rPr lang="en-US" altLang="en-US" dirty="0"/>
              <a:t> and </a:t>
            </a:r>
            <a:r>
              <a:rPr lang="en-US" altLang="en-US" dirty="0">
                <a:solidFill>
                  <a:srgbClr val="FF0000"/>
                </a:solidFill>
              </a:rPr>
              <a:t>accept</a:t>
            </a:r>
            <a:r>
              <a:rPr lang="en-US" altLang="en-US" dirty="0"/>
              <a:t> to translate their Bible by doing an adaptation from an existing translation</a:t>
            </a:r>
            <a:r>
              <a:rPr lang="en-US" altLang="en-US" dirty="0" smtClean="0"/>
              <a:t>.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1843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0"/>
            <a:ext cx="1050925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ABTAL Template - Purple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8064A2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11292</TotalTime>
  <Words>1228</Words>
  <Application>Microsoft Office PowerPoint</Application>
  <PresentationFormat>On-screen Show (4:3)</PresentationFormat>
  <Paragraphs>146</Paragraphs>
  <Slides>22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ＭＳ Ｐゴシック</vt:lpstr>
      <vt:lpstr>Andika</vt:lpstr>
      <vt:lpstr>Arial</vt:lpstr>
      <vt:lpstr>Calibri</vt:lpstr>
      <vt:lpstr>Gentium Basic</vt:lpstr>
      <vt:lpstr>Wingdings</vt:lpstr>
      <vt:lpstr>CABTAL Template - Purple</vt:lpstr>
      <vt:lpstr> Adapt It Software</vt:lpstr>
      <vt:lpstr>Objectives</vt:lpstr>
      <vt:lpstr>PowerPoint Presentation</vt:lpstr>
      <vt:lpstr>Adapt It</vt:lpstr>
      <vt:lpstr>Adapt It cont.</vt:lpstr>
      <vt:lpstr>Adapt It cont.</vt:lpstr>
      <vt:lpstr>Adapt It Requirements</vt:lpstr>
      <vt:lpstr>Adapt It Requirements cont.</vt:lpstr>
      <vt:lpstr>Adapt It Requirements cont.</vt:lpstr>
      <vt:lpstr>Adapt Is:</vt:lpstr>
      <vt:lpstr>What is new in version 6.9.3?</vt:lpstr>
      <vt:lpstr>Adapt six basic skills</vt:lpstr>
      <vt:lpstr>Adapt It – ParaTExt Collaboration </vt:lpstr>
      <vt:lpstr>Learning Task 1</vt:lpstr>
      <vt:lpstr>Learning Task 2</vt:lpstr>
      <vt:lpstr>Learning Task 3</vt:lpstr>
      <vt:lpstr>Learning Task 4</vt:lpstr>
      <vt:lpstr>Learning Task 5</vt:lpstr>
      <vt:lpstr>Scripture Adaptation Process</vt:lpstr>
      <vt:lpstr>Review of Objectives</vt:lpstr>
      <vt:lpstr>What Questions do you have?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Technology Consultant</dc:title>
  <dc:creator>Frans Barah</dc:creator>
  <cp:lastModifiedBy>Frans Barah</cp:lastModifiedBy>
  <cp:revision>215</cp:revision>
  <cp:lastPrinted>2017-11-13T17:41:20Z</cp:lastPrinted>
  <dcterms:created xsi:type="dcterms:W3CDTF">2015-02-23T10:50:42Z</dcterms:created>
  <dcterms:modified xsi:type="dcterms:W3CDTF">2019-03-18T12:51:47Z</dcterms:modified>
</cp:coreProperties>
</file>